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7" r:id="rId5"/>
    <p:sldId id="266" r:id="rId6"/>
    <p:sldId id="259" r:id="rId7"/>
    <p:sldId id="268" r:id="rId8"/>
    <p:sldId id="270" r:id="rId9"/>
    <p:sldId id="269" r:id="rId10"/>
    <p:sldId id="271" r:id="rId11"/>
    <p:sldId id="261" r:id="rId12"/>
    <p:sldId id="273" r:id="rId13"/>
    <p:sldId id="274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r>
            <a:rPr lang="en-US" sz="1800" b="1" dirty="0" smtClean="0"/>
            <a:t>Computational Fluency means having methods that are…</a:t>
          </a:r>
          <a:endParaRPr lang="en-US" sz="1800" b="1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r>
            <a:rPr lang="en-US" sz="1800" b="1" dirty="0" smtClean="0"/>
            <a:t>flexible,</a:t>
          </a:r>
          <a:endParaRPr lang="en-US" sz="1800" b="1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r>
            <a:rPr lang="en-US" sz="1800" b="1" dirty="0" smtClean="0"/>
            <a:t>efficient,</a:t>
          </a:r>
          <a:endParaRPr lang="en-US" sz="1800" b="1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 custT="1"/>
      <dgm:spPr/>
      <dgm:t>
        <a:bodyPr/>
        <a:lstStyle/>
        <a:p>
          <a:r>
            <a:rPr lang="en-US" sz="1800" b="1" dirty="0" smtClean="0"/>
            <a:t>and accurate</a:t>
          </a:r>
          <a:endParaRPr lang="en-US" sz="1800" b="1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 custT="1"/>
      <dgm:spPr/>
      <dgm:t>
        <a:bodyPr/>
        <a:lstStyle/>
        <a:p>
          <a:r>
            <a:rPr lang="en-US" sz="2000" b="1" dirty="0" smtClean="0"/>
            <a:t>for computing</a:t>
          </a:r>
          <a:r>
            <a:rPr lang="en-US" sz="1600" dirty="0" smtClean="0"/>
            <a:t>.</a:t>
          </a:r>
          <a:endParaRPr lang="en-US" sz="1600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 custScaleX="113215" custLinFactNeighborX="12969" custLinFactNeighborY="1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53763" y="2215554"/>
          <a:ext cx="1050726" cy="174838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78784" y="2765243"/>
          <a:ext cx="1787044" cy="13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Computational Fluency means having methods that are…</a:t>
          </a:r>
          <a:endParaRPr lang="en-US" sz="1800" b="1" kern="1200" dirty="0"/>
        </a:p>
      </dsp:txBody>
      <dsp:txXfrm>
        <a:off x="278784" y="2765243"/>
        <a:ext cx="1787044" cy="1383605"/>
      </dsp:txXfrm>
    </dsp:sp>
    <dsp:sp modelId="{B746139E-4627-4CCC-9299-5653D77ED24D}">
      <dsp:nvSpPr>
        <dsp:cNvPr id="0" name=""/>
        <dsp:cNvSpPr/>
      </dsp:nvSpPr>
      <dsp:spPr>
        <a:xfrm>
          <a:off x="1459001" y="2086836"/>
          <a:ext cx="297821" cy="29782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390392" y="1737397"/>
          <a:ext cx="1050726" cy="174838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215000" y="2259787"/>
          <a:ext cx="1578451" cy="13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flexible,</a:t>
          </a:r>
          <a:endParaRPr lang="en-US" sz="1800" b="1" kern="1200" dirty="0"/>
        </a:p>
      </dsp:txBody>
      <dsp:txXfrm>
        <a:off x="2215000" y="2259787"/>
        <a:ext cx="1578451" cy="1383605"/>
      </dsp:txXfrm>
    </dsp:sp>
    <dsp:sp modelId="{F6F2BEFC-1674-4E8D-98FF-DE4432BB887C}">
      <dsp:nvSpPr>
        <dsp:cNvPr id="0" name=""/>
        <dsp:cNvSpPr/>
      </dsp:nvSpPr>
      <dsp:spPr>
        <a:xfrm>
          <a:off x="3495631" y="1608679"/>
          <a:ext cx="297821" cy="29782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427022" y="1259239"/>
          <a:ext cx="1050726" cy="174838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251630" y="1781629"/>
          <a:ext cx="1578451" cy="13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efficient,</a:t>
          </a:r>
          <a:endParaRPr lang="en-US" sz="1800" b="1" kern="1200" dirty="0"/>
        </a:p>
      </dsp:txBody>
      <dsp:txXfrm>
        <a:off x="4251630" y="1781629"/>
        <a:ext cx="1578451" cy="1383605"/>
      </dsp:txXfrm>
    </dsp:sp>
    <dsp:sp modelId="{D5E82CFA-3F05-41CB-A66C-3A904CCE06CE}">
      <dsp:nvSpPr>
        <dsp:cNvPr id="0" name=""/>
        <dsp:cNvSpPr/>
      </dsp:nvSpPr>
      <dsp:spPr>
        <a:xfrm>
          <a:off x="5532260" y="1130521"/>
          <a:ext cx="297821" cy="297821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463651" y="781081"/>
          <a:ext cx="1050726" cy="174838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288259" y="1303471"/>
          <a:ext cx="1578451" cy="13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and accurate</a:t>
          </a:r>
          <a:endParaRPr lang="en-US" sz="1800" b="1" kern="1200" dirty="0"/>
        </a:p>
      </dsp:txBody>
      <dsp:txXfrm>
        <a:off x="6288259" y="1303471"/>
        <a:ext cx="1578451" cy="1383605"/>
      </dsp:txXfrm>
    </dsp:sp>
    <dsp:sp modelId="{F62C0D9F-BF11-4D63-A28B-80FA21343A28}">
      <dsp:nvSpPr>
        <dsp:cNvPr id="0" name=""/>
        <dsp:cNvSpPr/>
      </dsp:nvSpPr>
      <dsp:spPr>
        <a:xfrm>
          <a:off x="7568890" y="652363"/>
          <a:ext cx="297821" cy="297821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500281" y="302923"/>
          <a:ext cx="1050726" cy="174838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8324889" y="825314"/>
          <a:ext cx="1578451" cy="13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for computing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8324889" y="825314"/>
        <a:ext cx="1578451" cy="138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9/9/2016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9/9/2016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9/9/2016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9/9/2016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9/9/2016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9/9/2016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9/9/2016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9/9/2016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9/9/2016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9/9/2016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9/9/2016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9/9/2016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9/9/2016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t>9/9/2016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wires.henry.k12.ga.us/Page/75274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38" y="1187355"/>
            <a:ext cx="9075761" cy="17475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2016 Dream Team Conference</a:t>
            </a:r>
            <a:br>
              <a:rPr lang="en-US" sz="4800" b="1" dirty="0" smtClean="0"/>
            </a:br>
            <a:r>
              <a:rPr lang="en-US" sz="4800" b="1" dirty="0" smtClean="0"/>
              <a:t>Henry County Schools</a:t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September 10, 2016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714" y="3299872"/>
            <a:ext cx="7091361" cy="176344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Beatrice Holmes</a:t>
            </a:r>
          </a:p>
          <a:p>
            <a:pPr algn="ctr"/>
            <a:r>
              <a:rPr lang="en-US" b="1" dirty="0" smtClean="0"/>
              <a:t>Math Instructional Lead Teacher</a:t>
            </a:r>
          </a:p>
          <a:p>
            <a:pPr algn="ctr"/>
            <a:r>
              <a:rPr lang="en-US" b="1" dirty="0" smtClean="0"/>
              <a:t>Stockbridge Elementary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260" y="2277477"/>
            <a:ext cx="3105553" cy="23221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46 + 38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Now try using base-ten blocks.</a:t>
            </a:r>
            <a:endParaRPr lang="en-US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517" b="155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90" y="490484"/>
            <a:ext cx="5077370" cy="46496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6729" y="626098"/>
            <a:ext cx="4722125" cy="55699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What about multiplication?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32263" y="1856819"/>
            <a:ext cx="48176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800" dirty="0"/>
              <a:t> </a:t>
            </a:r>
            <a:r>
              <a:rPr lang="en-US" sz="2800" dirty="0" smtClean="0"/>
              <a:t>student </a:t>
            </a:r>
            <a:r>
              <a:rPr lang="en-US" sz="2800" dirty="0"/>
              <a:t>who </a:t>
            </a:r>
            <a:r>
              <a:rPr lang="en-US" sz="2800" dirty="0" smtClean="0"/>
              <a:t>is weak in </a:t>
            </a:r>
            <a:r>
              <a:rPr lang="en-US" sz="2800" dirty="0"/>
              <a:t>number sense and doesn’t understand the </a:t>
            </a:r>
            <a:r>
              <a:rPr lang="en-US" sz="2800" dirty="0" smtClean="0"/>
              <a:t>relationship </a:t>
            </a:r>
            <a:r>
              <a:rPr lang="en-US" sz="2800" dirty="0"/>
              <a:t>between </a:t>
            </a:r>
            <a:r>
              <a:rPr lang="en-US" sz="2800" dirty="0" smtClean="0"/>
              <a:t>numbers can make addition or multiplication drills to be </a:t>
            </a:r>
            <a:r>
              <a:rPr lang="en-US" sz="2800" dirty="0"/>
              <a:t>as meaningless as this chart.</a:t>
            </a:r>
          </a:p>
        </p:txBody>
      </p:sp>
    </p:spTree>
    <p:extLst>
      <p:ext uri="{BB962C8B-B14F-4D97-AF65-F5344CB8AC3E}">
        <p14:creationId xmlns:p14="http://schemas.microsoft.com/office/powerpoint/2010/main" val="6691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663569" y="4770186"/>
            <a:ext cx="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16984" y="4770186"/>
            <a:ext cx="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61" y="133061"/>
            <a:ext cx="4903270" cy="3106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" y="133061"/>
            <a:ext cx="4875210" cy="31069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30" y="3611046"/>
            <a:ext cx="5078417" cy="27102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861" y="3611046"/>
            <a:ext cx="4903270" cy="26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86" y="399784"/>
            <a:ext cx="9372600" cy="1200416"/>
          </a:xfrm>
        </p:spPr>
        <p:txBody>
          <a:bodyPr/>
          <a:lstStyle/>
          <a:p>
            <a:r>
              <a:rPr lang="en-US" b="1" dirty="0" smtClean="0"/>
              <a:t>Try Doubling and Halving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845" y="1600200"/>
            <a:ext cx="10024968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4000" b="1" dirty="0"/>
              <a:t>4</a:t>
            </a:r>
            <a:r>
              <a:rPr lang="en-US" sz="4000" b="1" dirty="0" smtClean="0"/>
              <a:t> x 12</a:t>
            </a:r>
          </a:p>
          <a:p>
            <a:r>
              <a:rPr lang="en-US" sz="4000" b="1" dirty="0" smtClean="0"/>
              <a:t>25 x 6</a:t>
            </a:r>
          </a:p>
          <a:p>
            <a:r>
              <a:rPr lang="en-US" sz="4000" b="1" dirty="0" smtClean="0"/>
              <a:t>8 x 7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96" y="399784"/>
            <a:ext cx="4709687" cy="49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417" y="5158285"/>
            <a:ext cx="4421874" cy="78815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Partial Quotients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1" y="332095"/>
            <a:ext cx="4899547" cy="4241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56" y="2605015"/>
            <a:ext cx="4584132" cy="34380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59192" y="332095"/>
            <a:ext cx="6313607" cy="159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Multiplication Strategies </a:t>
            </a:r>
          </a:p>
          <a:p>
            <a:pPr algn="ctr"/>
            <a:r>
              <a:rPr lang="en-US" sz="3600" b="1" dirty="0" smtClean="0"/>
              <a:t>can support </a:t>
            </a:r>
            <a:br>
              <a:rPr lang="en-US" sz="3600" b="1" dirty="0" smtClean="0"/>
            </a:br>
            <a:r>
              <a:rPr lang="en-US" sz="3600" b="1" dirty="0" smtClean="0"/>
              <a:t>Division Strategies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361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428" y="318448"/>
            <a:ext cx="10495129" cy="2793906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/>
              </a:rPr>
              <a:t>Need some digital resources?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428" y="3709306"/>
            <a:ext cx="7751241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Visit my Parent </a:t>
            </a:r>
            <a:r>
              <a:rPr lang="en-US" sz="3200" dirty="0"/>
              <a:t>R</a:t>
            </a:r>
            <a:r>
              <a:rPr lang="en-US" sz="3200" dirty="0" smtClean="0"/>
              <a:t>esource web page!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37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724" y="1968690"/>
            <a:ext cx="9403306" cy="1402307"/>
          </a:xfrm>
        </p:spPr>
        <p:txBody>
          <a:bodyPr/>
          <a:lstStyle/>
          <a:p>
            <a:r>
              <a:rPr lang="en-US" dirty="0" smtClean="0"/>
              <a:t>Let’s try some math games!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099" y="837062"/>
            <a:ext cx="8979539" cy="27939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 for coming today.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there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3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691" y="441278"/>
            <a:ext cx="9372600" cy="1200416"/>
          </a:xfrm>
        </p:spPr>
        <p:txBody>
          <a:bodyPr/>
          <a:lstStyle/>
          <a:p>
            <a:pPr algn="ctr"/>
            <a:r>
              <a:rPr lang="fr-FR" b="1" dirty="0" err="1" smtClean="0"/>
              <a:t>During</a:t>
            </a:r>
            <a:r>
              <a:rPr lang="fr-FR" b="1" dirty="0" smtClean="0"/>
              <a:t> this session </a:t>
            </a:r>
            <a:r>
              <a:rPr lang="fr-FR" b="1" dirty="0" err="1" smtClean="0"/>
              <a:t>we</a:t>
            </a:r>
            <a:r>
              <a:rPr lang="fr-FR" b="1" dirty="0" smtClean="0"/>
              <a:t> </a:t>
            </a:r>
            <a:r>
              <a:rPr lang="fr-FR" b="1" dirty="0" err="1" smtClean="0"/>
              <a:t>will</a:t>
            </a:r>
            <a:r>
              <a:rPr lang="fr-FR" b="1" dirty="0" smtClean="0"/>
              <a:t>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904" y="2173406"/>
            <a:ext cx="8543499" cy="4114800"/>
          </a:xfrm>
        </p:spPr>
        <p:txBody>
          <a:bodyPr/>
          <a:lstStyle/>
          <a:p>
            <a:r>
              <a:rPr lang="en-US" sz="3200" dirty="0" smtClean="0"/>
              <a:t>Practice strategies for math</a:t>
            </a:r>
            <a:endParaRPr lang="en-US" sz="3200" dirty="0" smtClean="0"/>
          </a:p>
          <a:p>
            <a:r>
              <a:rPr lang="en-US" sz="3200" dirty="0" smtClean="0"/>
              <a:t>Find digital resources for home support</a:t>
            </a:r>
          </a:p>
          <a:p>
            <a:r>
              <a:rPr lang="en-US" sz="3200" dirty="0" smtClean="0"/>
              <a:t>Play grade-specific math games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26" y="286603"/>
            <a:ext cx="2380846" cy="214326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Why is math so different from when I was in school?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Just Ask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45626" y="3248167"/>
            <a:ext cx="2380846" cy="1792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Have you heard this before? </a:t>
            </a:r>
          </a:p>
          <a:p>
            <a:endParaRPr lang="en-US" sz="2400" b="1" dirty="0"/>
          </a:p>
          <a:p>
            <a:r>
              <a:rPr lang="en-US" sz="2400" b="1" dirty="0" smtClean="0"/>
              <a:t>“I’m just not a math person.”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737814" y="595953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har char="•"/>
              <a:defRPr sz="3200">
                <a:solidFill>
                  <a:srgbClr val="63554C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60000"/>
              </a:spcBef>
              <a:spcAft>
                <a:spcPct val="0"/>
              </a:spcAft>
              <a:buChar char="–"/>
              <a:defRPr sz="2800">
                <a:solidFill>
                  <a:srgbClr val="63554C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60000"/>
              </a:spcBef>
              <a:spcAft>
                <a:spcPct val="0"/>
              </a:spcAft>
              <a:buChar char="•"/>
              <a:defRPr sz="2400">
                <a:solidFill>
                  <a:srgbClr val="63554C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60000"/>
              </a:spcBef>
              <a:spcAft>
                <a:spcPct val="0"/>
              </a:spcAft>
              <a:buChar char="–"/>
              <a:defRPr sz="2000">
                <a:solidFill>
                  <a:srgbClr val="63554C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60000"/>
              </a:spcBef>
              <a:spcAft>
                <a:spcPct val="0"/>
              </a:spcAft>
              <a:buChar char="»"/>
              <a:defRPr sz="2000">
                <a:solidFill>
                  <a:srgbClr val="63554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739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739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739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73962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63554C"/>
                </a:solidFill>
                <a:effectLst/>
                <a:uLnTx/>
                <a:uFillTx/>
                <a:latin typeface="Arial"/>
                <a:ea typeface="ＭＳ Ｐゴシック"/>
              </a:rPr>
              <a:t>Without writing anything, try to solve this problem mentally: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63554C"/>
                </a:solidFill>
                <a:effectLst/>
                <a:uLnTx/>
                <a:uFillTx/>
                <a:latin typeface="Arial"/>
                <a:ea typeface="ＭＳ Ｐゴシック"/>
              </a:rPr>
              <a:t>500-298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63554C"/>
                </a:solidFill>
                <a:effectLst/>
                <a:uLnTx/>
                <a:uFillTx/>
                <a:latin typeface="Arial"/>
                <a:ea typeface="ＭＳ Ｐゴシック"/>
              </a:rPr>
              <a:t>What strategy did you use?</a:t>
            </a:r>
            <a:endParaRPr kumimoji="0" lang="en-US" alt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63554C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10" y="399784"/>
            <a:ext cx="9372600" cy="1200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Students who are able to reason, understand and communicate their thinking develop </a:t>
            </a:r>
            <a:br>
              <a:rPr lang="en-US" b="1" dirty="0" smtClean="0"/>
            </a:br>
            <a:r>
              <a:rPr lang="en-US" b="1" dirty="0" smtClean="0"/>
              <a:t>Computational Fluency.</a:t>
            </a:r>
            <a:endParaRPr lang="en-US" b="1" dirty="0"/>
          </a:p>
        </p:txBody>
      </p:sp>
      <p:graphicFrame>
        <p:nvGraphicFramePr>
          <p:cNvPr id="15" name="Content Placeholder 14" descr="Step Up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337329"/>
              </p:ext>
            </p:extLst>
          </p:nvPr>
        </p:nvGraphicFramePr>
        <p:xfrm>
          <a:off x="2060812" y="1600200"/>
          <a:ext cx="9908275" cy="47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890" y="255489"/>
            <a:ext cx="9416955" cy="56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191069" y="1433015"/>
            <a:ext cx="10194878" cy="1419367"/>
          </a:xfrm>
        </p:spPr>
        <p:txBody>
          <a:bodyPr>
            <a:normAutofit fontScale="90000"/>
          </a:bodyPr>
          <a:lstStyle/>
          <a:p>
            <a:pPr marL="0" indent="0" algn="ctr">
              <a:buFontTx/>
              <a:buNone/>
            </a:pPr>
            <a:endParaRPr lang="en-US" altLang="en-US" sz="4000" dirty="0" smtClean="0"/>
          </a:p>
          <a:p>
            <a:pPr marL="0" indent="0" algn="ctr">
              <a:buFontTx/>
              <a:buNone/>
            </a:pPr>
            <a:r>
              <a:rPr lang="en-US" altLang="en-US" sz="4000" dirty="0" smtClean="0"/>
              <a:t>456 + </a:t>
            </a:r>
            <a:r>
              <a:rPr lang="en-US" altLang="en-US" sz="4000" dirty="0" smtClean="0"/>
              <a:t>167</a:t>
            </a:r>
            <a:br>
              <a:rPr lang="en-US" altLang="en-US" sz="4000" dirty="0" smtClean="0"/>
            </a:br>
            <a:endParaRPr lang="en-US" altLang="en-US" sz="4000" dirty="0" smtClean="0"/>
          </a:p>
          <a:p>
            <a:pPr marL="0" indent="0" algn="ctr">
              <a:buFontTx/>
              <a:buNone/>
            </a:pPr>
            <a:r>
              <a:rPr lang="en-US" altLang="en-US" sz="4000" dirty="0" smtClean="0"/>
              <a:t>How </a:t>
            </a:r>
            <a:r>
              <a:rPr lang="en-US" altLang="en-US" sz="4000" dirty="0" smtClean="0"/>
              <a:t>could your child </a:t>
            </a:r>
            <a:r>
              <a:rPr lang="en-US" altLang="en-US" sz="4000" dirty="0" smtClean="0"/>
              <a:t>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8172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11980" r="35725" b="21094"/>
          <a:stretch>
            <a:fillRect/>
          </a:stretch>
        </p:blipFill>
        <p:spPr bwMode="auto">
          <a:xfrm>
            <a:off x="1761503" y="397491"/>
            <a:ext cx="3362947" cy="58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16667" r="35506" b="14928"/>
          <a:stretch>
            <a:fillRect/>
          </a:stretch>
        </p:blipFill>
        <p:spPr bwMode="auto">
          <a:xfrm>
            <a:off x="5027991" y="397490"/>
            <a:ext cx="5735259" cy="50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737008" y="5293341"/>
            <a:ext cx="4594442" cy="85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har char="•"/>
              <a:defRPr sz="32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60000"/>
              </a:spcBef>
              <a:buChar char="–"/>
              <a:defRPr sz="28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60000"/>
              </a:spcBef>
              <a:buChar char="•"/>
              <a:defRPr sz="24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60000"/>
              </a:spcBef>
              <a:buChar char="–"/>
              <a:defRPr sz="20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60000"/>
              </a:spcBef>
              <a:buChar char="»"/>
              <a:defRPr sz="20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60000"/>
              </a:spcBef>
              <a:spcAft>
                <a:spcPct val="0"/>
              </a:spcAft>
              <a:buChar char="»"/>
              <a:defRPr sz="20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60000"/>
              </a:spcBef>
              <a:spcAft>
                <a:spcPct val="0"/>
              </a:spcAft>
              <a:buChar char="»"/>
              <a:defRPr sz="20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60000"/>
              </a:spcBef>
              <a:spcAft>
                <a:spcPct val="0"/>
              </a:spcAft>
              <a:buChar char="»"/>
              <a:defRPr sz="20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60000"/>
              </a:spcBef>
              <a:spcAft>
                <a:spcPct val="0"/>
              </a:spcAft>
              <a:buChar char="»"/>
              <a:defRPr sz="2000">
                <a:solidFill>
                  <a:srgbClr val="63554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Fuson &amp; Beckman, </a:t>
            </a:r>
            <a:r>
              <a:rPr lang="en-US" altLang="en-US" sz="1600" i="1">
                <a:solidFill>
                  <a:schemeClr val="tx1"/>
                </a:solidFill>
              </a:rPr>
              <a:t>Standard Algorithms in the Common Core State Standards, </a:t>
            </a:r>
            <a:r>
              <a:rPr lang="en-US" altLang="en-US" sz="1600">
                <a:solidFill>
                  <a:schemeClr val="tx1"/>
                </a:solidFill>
              </a:rPr>
              <a:t>NCSM Fall/Winter Journal, pgs. 14-30</a:t>
            </a:r>
          </a:p>
        </p:txBody>
      </p:sp>
    </p:spTree>
    <p:extLst>
      <p:ext uri="{BB962C8B-B14F-4D97-AF65-F5344CB8AC3E}">
        <p14:creationId xmlns:p14="http://schemas.microsoft.com/office/powerpoint/2010/main" val="14082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107" y="1600200"/>
            <a:ext cx="9492707" cy="2486025"/>
          </a:xfrm>
        </p:spPr>
        <p:txBody>
          <a:bodyPr/>
          <a:lstStyle/>
          <a:p>
            <a:r>
              <a:rPr lang="en-US" dirty="0" smtClean="0"/>
              <a:t>Let’s use an open number line to solve 46 + 38.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00048" y="4558352"/>
            <a:ext cx="582759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0</TotalTime>
  <Words>223</Words>
  <Application>Microsoft Office PowerPoint</Application>
  <PresentationFormat>Widescreen</PresentationFormat>
  <Paragraphs>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Euphemia</vt:lpstr>
      <vt:lpstr>Wingdings</vt:lpstr>
      <vt:lpstr>Children Happy 16x9</vt:lpstr>
      <vt:lpstr>2016 Dream Team Conference Henry County Schools  September 10, 2016</vt:lpstr>
      <vt:lpstr>During this session we will …</vt:lpstr>
      <vt:lpstr>Why is math so different from when I was in school?</vt:lpstr>
      <vt:lpstr>PowerPoint Presentation</vt:lpstr>
      <vt:lpstr>Students who are able to reason, understand and communicate their thinking develop  Computational Fluency.</vt:lpstr>
      <vt:lpstr>PowerPoint Presentation</vt:lpstr>
      <vt:lpstr> 456 + 167  How could your child solve this problem?</vt:lpstr>
      <vt:lpstr>PowerPoint Presentation</vt:lpstr>
      <vt:lpstr>Let’s use an open number line to solve 46 + 38. </vt:lpstr>
      <vt:lpstr>46 + 38   Now try using base-ten blocks.</vt:lpstr>
      <vt:lpstr>PowerPoint Presentation</vt:lpstr>
      <vt:lpstr>PowerPoint Presentation</vt:lpstr>
      <vt:lpstr>Try Doubling and Halving</vt:lpstr>
      <vt:lpstr>Partial Quotients</vt:lpstr>
      <vt:lpstr>Need some digital resources?</vt:lpstr>
      <vt:lpstr>Let’s try some math games!</vt:lpstr>
      <vt:lpstr>Thank you for coming today.    Are there 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2016-09-10T01:18:40Z</dcterms:created>
  <dcterms:modified xsi:type="dcterms:W3CDTF">2016-09-10T03:45:46Z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